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65" r:id="rId3"/>
    <p:sldId id="278" r:id="rId4"/>
    <p:sldId id="258" r:id="rId5"/>
    <p:sldId id="267" r:id="rId6"/>
    <p:sldId id="259" r:id="rId7"/>
    <p:sldId id="276" r:id="rId8"/>
    <p:sldId id="280" r:id="rId9"/>
    <p:sldId id="283" r:id="rId10"/>
    <p:sldId id="271" r:id="rId11"/>
    <p:sldId id="285" r:id="rId12"/>
    <p:sldId id="284" r:id="rId13"/>
    <p:sldId id="282" r:id="rId14"/>
    <p:sldId id="272" r:id="rId15"/>
    <p:sldId id="274" r:id="rId16"/>
    <p:sldId id="270" r:id="rId17"/>
    <p:sldId id="277" r:id="rId18"/>
    <p:sldId id="262" r:id="rId19"/>
    <p:sldId id="288" r:id="rId20"/>
    <p:sldId id="257" r:id="rId21"/>
    <p:sldId id="261" r:id="rId22"/>
    <p:sldId id="264" r:id="rId23"/>
    <p:sldId id="290" r:id="rId24"/>
    <p:sldId id="286" r:id="rId25"/>
    <p:sldId id="287" r:id="rId26"/>
    <p:sldId id="279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2" d="100"/>
          <a:sy n="82" d="100"/>
        </p:scale>
        <p:origin x="66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2B6919-2661-4D6E-B41D-42C6E17D5357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F3888E-7C51-47DD-9425-0A12C8377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E70DE-8583-4060-A983-90661169E09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4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0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2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6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4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1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1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9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5894-4D2F-440B-BB68-01D7B44B3E22}" type="datetimeFigureOut">
              <a:rPr lang="en-US" smtClean="0"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A9A6B-9262-45B8-8E21-B4C3FAF3D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9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://upload.wikimedia.org/wikipedia/commons/e/ee/Spanish_flagellant_(Christian_mystic)_%C2%B7_HHWXI26.sv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143000"/>
            <a:ext cx="8174736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2602" y="429221"/>
            <a:ext cx="7211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 in the Oyster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2775" y="5715000"/>
            <a:ext cx="346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Bryan Rhodes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74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8621" y="6273225"/>
            <a:ext cx="7005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breed someone to be religious?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2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06315" y="171450"/>
            <a:ext cx="4530680" cy="640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82019" y="86982"/>
            <a:ext cx="437927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“Increasingly, ideological tests were brought to bear not only against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thinkers </a:t>
            </a:r>
            <a:r>
              <a:rPr lang="en-US" sz="3200" dirty="0" smtClean="0">
                <a:solidFill>
                  <a:srgbClr val="FFFF00"/>
                </a:solidFill>
              </a:rPr>
              <a:t>and specific treatises and books they had written, but against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whole fields of inquiry </a:t>
            </a:r>
            <a:r>
              <a:rPr lang="en-US" sz="3200" dirty="0" smtClean="0">
                <a:solidFill>
                  <a:srgbClr val="FFFF00"/>
                </a:solidFill>
              </a:rPr>
              <a:t>and, finally, against specific modes of thought. As mainstream orthodoxy hardened, 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price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of ideological deviance increased.”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057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9345" y="6101834"/>
            <a:ext cx="2685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Nikolai Vavilov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5" y="0"/>
            <a:ext cx="4391054" cy="6858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06314" y="171450"/>
            <a:ext cx="4530681" cy="640961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85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3670" y="6037329"/>
            <a:ext cx="4530680" cy="564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03906" y="5515583"/>
            <a:ext cx="2470826" cy="1848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64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1269"/>
            <a:ext cx="926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not science and rigorous thought, is the key to unlocking truth.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Up Arrow 5"/>
          <p:cNvSpPr/>
          <p:nvPr/>
        </p:nvSpPr>
        <p:spPr>
          <a:xfrm rot="18278920">
            <a:off x="5651372" y="5684771"/>
            <a:ext cx="447120" cy="496634"/>
          </a:xfrm>
          <a:prstGeom prst="upArrow">
            <a:avLst>
              <a:gd name="adj1" fmla="val 50000"/>
              <a:gd name="adj2" fmla="val 509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03670" y="6165927"/>
            <a:ext cx="433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Requires submission, not sand in the oyster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76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4/48/Flagellan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895600"/>
            <a:ext cx="4343400" cy="3371850"/>
          </a:xfrm>
          <a:prstGeom prst="rect">
            <a:avLst/>
          </a:prstGeom>
          <a:noFill/>
        </p:spPr>
      </p:pic>
      <p:pic>
        <p:nvPicPr>
          <p:cNvPr id="23556" name="Picture 4" descr="File:Spanish flagellant (Christian mystic) · HHWXI26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524000"/>
            <a:ext cx="2533650" cy="4743450"/>
          </a:xfrm>
          <a:prstGeom prst="rect">
            <a:avLst/>
          </a:prstGeom>
          <a:noFill/>
        </p:spPr>
      </p:pic>
      <p:pic>
        <p:nvPicPr>
          <p:cNvPr id="13314" name="Picture 2" descr="http://upload.wikimedia.org/wikipedia/commons/archive/f/f4/20060402125853!Template_europe_ma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0"/>
            <a:ext cx="3402330" cy="2835275"/>
          </a:xfrm>
          <a:prstGeom prst="rect">
            <a:avLst/>
          </a:prstGeom>
          <a:noFill/>
        </p:spPr>
      </p:pic>
      <p:sp>
        <p:nvSpPr>
          <p:cNvPr id="6" name="5-Point Star 5"/>
          <p:cNvSpPr/>
          <p:nvPr/>
        </p:nvSpPr>
        <p:spPr>
          <a:xfrm>
            <a:off x="2362200" y="22098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2362200" y="16002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1981200" y="14478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2590800" y="1524000"/>
            <a:ext cx="2819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2590800" y="1143000"/>
            <a:ext cx="2667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2209800" y="1143000"/>
            <a:ext cx="3048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86400" y="1152556"/>
            <a:ext cx="266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Perugia 1259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1364" y="752446"/>
            <a:ext cx="4184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 and the Low Countries 1349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81600" y="152400"/>
            <a:ext cx="31242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Flagellants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7997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4381" y="22338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percent </a:t>
            </a:r>
            <a:r>
              <a:rPr lang="en-US" dirty="0"/>
              <a:t>of millennials support a crackdown on offensive speech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4397713" y="478933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“Do we want ideological fascism or do we want intellectual freedom and academic freedom,” he asked. “Because really what we have right now is an argument for ideological fascism.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submit. You must agree</a:t>
            </a:r>
            <a:r>
              <a:rPr lang="en-US" dirty="0"/>
              <a:t>. You must be one of us. And if you don’t,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silence you</a:t>
            </a:r>
            <a:r>
              <a:rPr lang="en-US" dirty="0"/>
              <a:t>. We will crush you.”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7335"/>
            <a:ext cx="2353056" cy="31211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727" y="6159482"/>
            <a:ext cx="3044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Everett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0195" y="20255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“Our culture has actually taught our kids to be this self-absorbed and narcissistic,” “Any time their feelings are hurt, they are victims! Anyone who dares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 them </a:t>
            </a:r>
            <a:r>
              <a:rPr lang="en-US" dirty="0"/>
              <a:t>and, thus, makes them ‘feel bad’ about themselves, is a ‘hater,’ a ‘bigot,’ an ‘oppressor,’ and a ‘victimizer.’”</a:t>
            </a:r>
          </a:p>
        </p:txBody>
      </p:sp>
      <p:sp>
        <p:nvSpPr>
          <p:cNvPr id="9" name="AutoShape 2" descr="https://upload.wikimedia.org/wikipedia/en/a/a6/OKWU_Eagles_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81" y="262202"/>
            <a:ext cx="3048000" cy="1971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80553" y="3803537"/>
            <a:ext cx="6489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modern-day collegian is a fragile snowflake – who needs psychological help for such atrocities as reading the works of a white author or attending Taco Night at the campus dining hall.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3352" y="28716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“…our </a:t>
            </a:r>
            <a:r>
              <a:rPr lang="en-US" dirty="0"/>
              <a:t>obligation is to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</a:t>
            </a:r>
            <a:r>
              <a:rPr lang="en-US" dirty="0"/>
              <a:t> bad thinking and bad ideas and not coddle individuals in their self-absorption and </a:t>
            </a:r>
            <a:r>
              <a:rPr lang="en-US" dirty="0" smtClean="0"/>
              <a:t>narcissism.”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0038"/>
            <a:ext cx="46863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6078" y="76200"/>
            <a:ext cx="65413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8800" b="1" dirty="0">
                <a:ln>
                  <a:solidFill>
                    <a:srgbClr val="1BFC1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Step-Children</a:t>
            </a:r>
            <a:endParaRPr lang="en-US" b="1" dirty="0">
              <a:ln>
                <a:solidFill>
                  <a:srgbClr val="1BFC1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7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632"/>
            <a:ext cx="9144000" cy="48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5.businessinsider.com/image/5541180becad04df13e17bdc/only-one-group-of-americans-has-become-less-accepting-of-homosexuality-in-the-past-2-ye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69323" y="4572000"/>
            <a:ext cx="5474677" cy="228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78094" y="4572000"/>
            <a:ext cx="48346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“Anomalies are seen as either an inconvenience or a treat and are therefore swept under the rug or repressed…some people </a:t>
            </a:r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what does not conform to their understanding of things, and other acknowledge inconvenient evidence and try to deal with it.”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0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966787"/>
            <a:ext cx="8829675" cy="4924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743" y="604837"/>
            <a:ext cx="3566031" cy="1962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1742" y="604837"/>
            <a:ext cx="3566031" cy="196215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86450" y="2733674"/>
            <a:ext cx="1304923" cy="106203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057773" y="604837"/>
            <a:ext cx="2133600" cy="2128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91741" y="2566987"/>
            <a:ext cx="4394709" cy="12287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9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981074"/>
            <a:ext cx="1104900" cy="828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92" y="0"/>
            <a:ext cx="3576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97" y="504825"/>
            <a:ext cx="766980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5" y="2376245"/>
            <a:ext cx="3194538" cy="3024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20" y="2748146"/>
            <a:ext cx="672622" cy="1845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960" y="2786612"/>
            <a:ext cx="597971" cy="18068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2925" y="714375"/>
            <a:ext cx="1951391" cy="1828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47" y="1115717"/>
            <a:ext cx="164709" cy="497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8754" y="1131408"/>
            <a:ext cx="175689" cy="481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22" y="1364557"/>
            <a:ext cx="164709" cy="497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389" y="1862238"/>
            <a:ext cx="164709" cy="497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826" y="790625"/>
            <a:ext cx="164709" cy="4976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79" y="1041897"/>
            <a:ext cx="164709" cy="497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98" y="1706824"/>
            <a:ext cx="164709" cy="497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8383" y="1298583"/>
            <a:ext cx="175689" cy="481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13208" y="780991"/>
            <a:ext cx="175689" cy="4819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41535" y="1877929"/>
            <a:ext cx="175689" cy="4819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9965" y="1636934"/>
            <a:ext cx="175689" cy="4819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15926" y="1559386"/>
            <a:ext cx="175689" cy="4819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69" y="903293"/>
            <a:ext cx="1016337" cy="14729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41" y="4982196"/>
            <a:ext cx="1016337" cy="1472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41" y="1304900"/>
            <a:ext cx="1016337" cy="14729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8383" y="1862238"/>
            <a:ext cx="561448" cy="5140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6435325" y="3071446"/>
            <a:ext cx="151347" cy="1172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384931" y="3306859"/>
            <a:ext cx="151347" cy="1172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478331" y="4290646"/>
            <a:ext cx="151347" cy="1172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2"/>
          </p:cNvCxnSpPr>
          <p:nvPr/>
        </p:nvCxnSpPr>
        <p:spPr>
          <a:xfrm>
            <a:off x="5662638" y="2376245"/>
            <a:ext cx="702268" cy="62873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626441" y="2768801"/>
            <a:ext cx="852789" cy="53805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7554004" y="4302369"/>
            <a:ext cx="505385" cy="75741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59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nbclosangeles.com/images/1234*675/extinguisher_fire_s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77" y="6037385"/>
            <a:ext cx="9155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extinguished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intellectual spark?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460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" y="220130"/>
            <a:ext cx="1803670" cy="2589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1286" y="220130"/>
            <a:ext cx="1803670" cy="258913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sa.int/var/esa/storage/images/esa_multimedia/images/2015/09/spacetime_curvature/15576375-1-eng-GB/Spacetime_curv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64" y="184826"/>
            <a:ext cx="1492094" cy="19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ktual.com/wp-content/uploads/2016/02/Abdus-Sal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680" y="382012"/>
            <a:ext cx="41149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scientist is always right and the younger he is, the more right he is.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7692" y="6096000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Abdus Salam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215" cy="3820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25" y="3105150"/>
            <a:ext cx="4152900" cy="306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2" y="3820821"/>
            <a:ext cx="2581802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0"/>
            <a:ext cx="440287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Perfect Terrorist</a:t>
            </a:r>
          </a:p>
          <a:p>
            <a:pPr algn="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Headly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87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384175"/>
            <a:ext cx="3962400" cy="6032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3950" y="384175"/>
            <a:ext cx="3962400" cy="6032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384174"/>
            <a:ext cx="3898341" cy="3730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674" y="376604"/>
            <a:ext cx="3898341" cy="37381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72075" y="6488668"/>
            <a:ext cx="317349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“Doctrine hardens into dogma”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673" y="4426565"/>
            <a:ext cx="3898341" cy="20621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“Grounded not in reason, but on authority and publicly enforced orthodoxy.”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57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76675" y="262389"/>
            <a:ext cx="4972050" cy="37234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262389"/>
            <a:ext cx="4972050" cy="3723413"/>
          </a:xfrm>
          <a:prstGeom prst="rect">
            <a:avLst/>
          </a:prstGeom>
        </p:spPr>
      </p:pic>
      <p:sp>
        <p:nvSpPr>
          <p:cNvPr id="3" name="AutoShape 2" descr="https://upload.wikimedia.org/wikipedia/commons/thumb/8/80/Asia_(orthographic_projection).svg/541px-Asia_(orthographic_projection)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704975"/>
            <a:ext cx="5153025" cy="5153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501" y="3629025"/>
            <a:ext cx="633412" cy="7238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333501" y="262389"/>
            <a:ext cx="2543174" cy="33666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966913" y="3985802"/>
            <a:ext cx="6881812" cy="3671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38" y="4190445"/>
            <a:ext cx="1719287" cy="25121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67438" y="4190445"/>
            <a:ext cx="1719287" cy="251210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9088" y="409436"/>
            <a:ext cx="2999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13</a:t>
            </a:r>
            <a:r>
              <a:rPr lang="en-US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Centuries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11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25" y="250520"/>
            <a:ext cx="3903946" cy="3513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1725" y="-1"/>
            <a:ext cx="3903946" cy="37640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thefamouspeople.com/profiles/images/ab-rayn-al-br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0" y="2945182"/>
            <a:ext cx="4286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0940" y="2945182"/>
            <a:ext cx="4286250" cy="35718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05150" y="2945182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Biruni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2" descr="https://openclipart.org/image/2400px/svg_to_png/218125/3d-Earth-Glob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24" y="250520"/>
            <a:ext cx="2522046" cy="25220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6297" y="4361787"/>
            <a:ext cx="3686963" cy="206210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“truths gained through observation and quantitative analysis.”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9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XdgQRaYA3xQ/Txwr35C7fYI/AAAAAAAAAQU/Lnq8Ec0w80Q/s1600/g%25C3%25B6bekli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" y="-1"/>
            <a:ext cx="5573949" cy="337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77000" y="152400"/>
            <a:ext cx="2387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Göbekli Tepe</a:t>
            </a:r>
          </a:p>
          <a:p>
            <a:pPr algn="r"/>
            <a:r>
              <a:rPr lang="en-US" sz="2400" b="1" i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12,000 BP </a:t>
            </a:r>
            <a:endParaRPr lang="en-US" sz="2400" i="1" dirty="0">
              <a:ln>
                <a:solidFill>
                  <a:srgbClr val="00B05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upload.wikimedia.org/wikipedia/commons/2/2b/Gobekli_Tepe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1857977" cy="27971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3733800"/>
            <a:ext cx="1828800" cy="2819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660" y="-44971"/>
            <a:ext cx="5442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 was treated as a complete and perfect whole that needed no further modification or elaboration.”</a:t>
            </a:r>
          </a:p>
          <a:p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“reigning paradigms were so deeply entrenched, their unresolved loose ends so few and seemingly insignificant, and the discordant voices so weak, that stasis set in.”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618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1566</TotalTime>
  <Words>459</Words>
  <Application>Microsoft Office PowerPoint</Application>
  <PresentationFormat>On-screen Show (4:3)</PresentationFormat>
  <Paragraphs>34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J. Sargeant Reynolds Community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K. Rhodes</dc:creator>
  <cp:lastModifiedBy>Bryan K. Rhodes</cp:lastModifiedBy>
  <cp:revision>120</cp:revision>
  <cp:lastPrinted>2016-03-11T17:45:03Z</cp:lastPrinted>
  <dcterms:created xsi:type="dcterms:W3CDTF">2015-06-02T18:03:16Z</dcterms:created>
  <dcterms:modified xsi:type="dcterms:W3CDTF">2016-03-29T20:13:35Z</dcterms:modified>
</cp:coreProperties>
</file>